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440" r:id="rId2"/>
    <p:sldId id="258" r:id="rId3"/>
    <p:sldId id="305" r:id="rId4"/>
    <p:sldId id="357" r:id="rId5"/>
    <p:sldId id="358" r:id="rId6"/>
    <p:sldId id="438" r:id="rId7"/>
    <p:sldId id="435" r:id="rId8"/>
    <p:sldId id="436" r:id="rId9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281" autoAdjust="0"/>
    <p:restoredTop sz="94763" autoAdjust="0"/>
  </p:normalViewPr>
  <p:slideViewPr>
    <p:cSldViewPr>
      <p:cViewPr varScale="1">
        <p:scale>
          <a:sx n="55" d="100"/>
          <a:sy n="55" d="100"/>
        </p:scale>
        <p:origin x="-858" y="-96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36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5060209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3758751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353723292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33224110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27629250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42347130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25397145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258107342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26080285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40537515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30801745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ZW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ZW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38197565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ZW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ZW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717FEA-CFA7-478E-A042-551DD551997B}" type="datetimeFigureOut">
              <a:rPr lang="en-ZW" smtClean="0"/>
              <a:t>11/4/2011</a:t>
            </a:fld>
            <a:endParaRPr lang="en-ZW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ZW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C7E014-64E2-48A8-AA28-3C4CBC26480A}" type="slidenum">
              <a:rPr lang="en-ZW" smtClean="0"/>
              <a:t>‹#›</a:t>
            </a:fld>
            <a:endParaRPr lang="en-ZW"/>
          </a:p>
        </p:txBody>
      </p:sp>
    </p:spTree>
    <p:extLst>
      <p:ext uri="{BB962C8B-B14F-4D97-AF65-F5344CB8AC3E}">
        <p14:creationId xmlns:p14="http://schemas.microsoft.com/office/powerpoint/2010/main" val="16092080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" Target="slide4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5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title"/>
          </p:nvPr>
        </p:nvSpPr>
        <p:spPr>
          <a:xfrm>
            <a:off x="304800" y="1524000"/>
            <a:ext cx="6172200" cy="1524000"/>
          </a:xfrm>
        </p:spPr>
        <p:txBody>
          <a:bodyPr/>
          <a:lstStyle/>
          <a:p>
            <a:r>
              <a:rPr lang="en-US" b="1" dirty="0" smtClean="0"/>
              <a:t>Chapter 3</a:t>
            </a:r>
            <a:endParaRPr lang="en-US" b="0" i="0" u="none" strike="noStrike" baseline="0" dirty="0" smtClean="0">
              <a:latin typeface="Comic Sans MS"/>
            </a:endParaRPr>
          </a:p>
        </p:txBody>
      </p:sp>
      <p:sp>
        <p:nvSpPr>
          <p:cNvPr id="8" name="Text Placeholder 2"/>
          <p:cNvSpPr>
            <a:spLocks noGrp="1"/>
          </p:cNvSpPr>
          <p:nvPr>
            <p:ph type="body" idx="1"/>
          </p:nvPr>
        </p:nvSpPr>
        <p:spPr>
          <a:xfrm>
            <a:off x="304800" y="3291417"/>
            <a:ext cx="6172200" cy="143298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3600" b="1" dirty="0" smtClean="0"/>
              <a:t>Section 2:</a:t>
            </a:r>
            <a:r>
              <a:rPr lang="en-US" sz="3600" dirty="0" smtClean="0"/>
              <a:t> </a:t>
            </a:r>
            <a:r>
              <a:rPr lang="en-US" sz="3600" dirty="0"/>
              <a:t>Solving Linear Systems Algebraically</a:t>
            </a:r>
            <a:endParaRPr lang="en-ZW" sz="3600" dirty="0"/>
          </a:p>
          <a:p>
            <a:pPr marL="0" indent="0" algn="ctr">
              <a:buNone/>
            </a:pPr>
            <a:endParaRPr lang="en-ZW" sz="3600" dirty="0"/>
          </a:p>
          <a:p>
            <a:pPr algn="ctr"/>
            <a:endParaRPr lang="en-ZW" sz="3600" dirty="0"/>
          </a:p>
        </p:txBody>
      </p:sp>
      <p:grpSp>
        <p:nvGrpSpPr>
          <p:cNvPr id="4" name="Group 3"/>
          <p:cNvGrpSpPr/>
          <p:nvPr/>
        </p:nvGrpSpPr>
        <p:grpSpPr>
          <a:xfrm>
            <a:off x="4876800" y="7848600"/>
            <a:ext cx="978408" cy="484632"/>
            <a:chOff x="4876800" y="7848600"/>
            <a:chExt cx="978408" cy="484632"/>
          </a:xfrm>
        </p:grpSpPr>
        <p:sp>
          <p:nvSpPr>
            <p:cNvPr id="2" name="Right Arrow 1"/>
            <p:cNvSpPr/>
            <p:nvPr/>
          </p:nvSpPr>
          <p:spPr>
            <a:xfrm>
              <a:off x="4876800" y="7848600"/>
              <a:ext cx="978408" cy="484632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5099304" y="7906250"/>
              <a:ext cx="53340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>
                  <a:hlinkClick r:id="rId2" action="ppaction://hlinksldjump"/>
                </a:rPr>
                <a:t>Sub</a:t>
              </a:r>
              <a:endParaRPr lang="en-US" dirty="0"/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3505200" y="7943350"/>
            <a:ext cx="978408" cy="484632"/>
            <a:chOff x="4876800" y="7848600"/>
            <a:chExt cx="978408" cy="484632"/>
          </a:xfrm>
        </p:grpSpPr>
        <p:sp>
          <p:nvSpPr>
            <p:cNvPr id="10" name="Right Arrow 9"/>
            <p:cNvSpPr/>
            <p:nvPr/>
          </p:nvSpPr>
          <p:spPr>
            <a:xfrm>
              <a:off x="4876800" y="7848600"/>
              <a:ext cx="978408" cy="484632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TextBox 10"/>
            <p:cNvSpPr txBox="1"/>
            <p:nvPr/>
          </p:nvSpPr>
          <p:spPr>
            <a:xfrm>
              <a:off x="5099304" y="7906250"/>
              <a:ext cx="755904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>
                  <a:hlinkClick r:id="rId3" action="ppaction://hlinksldjump"/>
                </a:rPr>
                <a:t>Comb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6314239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/>
          <p:cNvSpPr/>
          <p:nvPr/>
        </p:nvSpPr>
        <p:spPr>
          <a:xfrm>
            <a:off x="4383742" y="6781480"/>
            <a:ext cx="1686680" cy="461665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sz="2400" dirty="0" smtClean="0">
                <a:latin typeface="Comic Sans MS"/>
              </a:rPr>
              <a:t> y=2-3(   ) </a:t>
            </a:r>
          </a:p>
        </p:txBody>
      </p:sp>
      <p:sp>
        <p:nvSpPr>
          <p:cNvPr id="15" name="Rectangle 14"/>
          <p:cNvSpPr/>
          <p:nvPr/>
        </p:nvSpPr>
        <p:spPr>
          <a:xfrm>
            <a:off x="4351682" y="6254074"/>
            <a:ext cx="1218603" cy="369332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dirty="0" smtClean="0">
                <a:latin typeface="Comic Sans MS"/>
              </a:rPr>
              <a:t>               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682" y="228600"/>
            <a:ext cx="6777318" cy="802341"/>
          </a:xfrm>
        </p:spPr>
        <p:txBody>
          <a:bodyPr>
            <a:normAutofit/>
          </a:bodyPr>
          <a:lstStyle/>
          <a:p>
            <a:pPr marR="0" algn="l" rtl="0"/>
            <a:r>
              <a:rPr lang="en-US" sz="3200" b="1" i="0" u="none" strike="noStrike" baseline="0" dirty="0" smtClean="0">
                <a:latin typeface="Comic Sans MS"/>
              </a:rPr>
              <a:t>THE SUBSTITUTION METHOD	</a:t>
            </a: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31376" y="1682644"/>
            <a:ext cx="3169024" cy="144780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fontScale="975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2400" b="1" dirty="0" smtClean="0">
                <a:latin typeface="Comic Sans MS"/>
              </a:rPr>
              <a:t>STEP 1: </a:t>
            </a:r>
            <a:r>
              <a:rPr lang="en-US" sz="2400" dirty="0" smtClean="0">
                <a:latin typeface="Comic Sans MS"/>
              </a:rPr>
              <a:t>Solve one equation for one of its variables.</a:t>
            </a:r>
            <a:endParaRPr lang="en-US" sz="2400" dirty="0">
              <a:latin typeface="Comic Sans MS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49305" y="3429000"/>
            <a:ext cx="2711824" cy="2569934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300" b="1" i="0" u="none" strike="noStrike" baseline="0" dirty="0" smtClean="0">
                <a:latin typeface="Comic Sans MS"/>
              </a:rPr>
              <a:t>STEP 2:</a:t>
            </a:r>
            <a:r>
              <a:rPr lang="en-US" sz="2300" b="0" i="0" u="none" strike="noStrike" baseline="0" dirty="0" smtClean="0">
                <a:latin typeface="Comic Sans MS"/>
              </a:rPr>
              <a:t> Substitute the expression from Step 1 into the other equation and solve for the other variable</a:t>
            </a:r>
            <a:endParaRPr lang="en-ZW" sz="2300" dirty="0"/>
          </a:p>
        </p:txBody>
      </p:sp>
      <p:sp>
        <p:nvSpPr>
          <p:cNvPr id="6" name="Title 1"/>
          <p:cNvSpPr txBox="1">
            <a:spLocks/>
          </p:cNvSpPr>
          <p:nvPr/>
        </p:nvSpPr>
        <p:spPr>
          <a:xfrm>
            <a:off x="31376" y="6248400"/>
            <a:ext cx="2613213" cy="2383066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2300" b="1" dirty="0" smtClean="0">
                <a:latin typeface="Comic Sans MS"/>
              </a:rPr>
              <a:t>STEP 3: </a:t>
            </a:r>
            <a:r>
              <a:rPr lang="en-US" sz="2300" dirty="0" smtClean="0">
                <a:latin typeface="Comic Sans MS"/>
              </a:rPr>
              <a:t>Substitute the value from Step 2 into the revised equation from Step 1 and solve.</a:t>
            </a:r>
            <a:endParaRPr lang="en-US" sz="2300" dirty="0">
              <a:latin typeface="Comic Sans MS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2761129" y="851647"/>
            <a:ext cx="213360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2400" b="0" i="0" u="none" strike="noStrike" baseline="0" dirty="0" smtClean="0">
                <a:latin typeface="Comic Sans MS"/>
              </a:rPr>
              <a:t>3x + 4y = -10</a:t>
            </a:r>
            <a:endParaRPr lang="es-ES" sz="2400" dirty="0">
              <a:latin typeface="Comic Sans MS"/>
            </a:endParaRPr>
          </a:p>
          <a:p>
            <a:r>
              <a:rPr lang="es-ES" sz="2400" b="0" i="0" u="none" strike="noStrike" baseline="0" dirty="0" smtClean="0">
                <a:latin typeface="Comic Sans MS"/>
              </a:rPr>
              <a:t>3x +</a:t>
            </a:r>
            <a:r>
              <a:rPr lang="es-ES" sz="2400" b="0" i="0" u="none" strike="noStrike" dirty="0" smtClean="0">
                <a:latin typeface="Comic Sans MS"/>
              </a:rPr>
              <a:t> </a:t>
            </a:r>
            <a:r>
              <a:rPr lang="es-ES" sz="2400" b="0" i="0" u="none" strike="noStrike" baseline="0" dirty="0" smtClean="0">
                <a:latin typeface="Comic Sans MS"/>
              </a:rPr>
              <a:t>y = 2</a:t>
            </a:r>
            <a:endParaRPr lang="en-ZW" sz="2400" dirty="0"/>
          </a:p>
        </p:txBody>
      </p:sp>
      <p:sp>
        <p:nvSpPr>
          <p:cNvPr id="8" name="Rectangle 7"/>
          <p:cNvSpPr/>
          <p:nvPr/>
        </p:nvSpPr>
        <p:spPr>
          <a:xfrm>
            <a:off x="4383742" y="1682644"/>
            <a:ext cx="1571264" cy="120032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sz="2400" b="0" i="0" u="none" strike="noStrike" baseline="0" dirty="0" smtClean="0">
                <a:latin typeface="Comic Sans MS"/>
              </a:rPr>
              <a:t>3x + y = 2</a:t>
            </a:r>
          </a:p>
          <a:p>
            <a:r>
              <a:rPr lang="es-ES" sz="2400" dirty="0">
                <a:latin typeface="Comic Sans MS"/>
              </a:rPr>
              <a:t>y</a:t>
            </a:r>
            <a:r>
              <a:rPr lang="es-ES" sz="2400" dirty="0" smtClean="0">
                <a:latin typeface="Comic Sans MS"/>
              </a:rPr>
              <a:t>=2-3x</a:t>
            </a:r>
          </a:p>
          <a:p>
            <a:r>
              <a:rPr lang="es-ES" sz="2400" dirty="0">
                <a:latin typeface="Comic Sans MS"/>
              </a:rPr>
              <a:t>y</a:t>
            </a:r>
            <a:r>
              <a:rPr lang="es-ES" sz="2400" b="0" i="0" u="none" strike="noStrike" baseline="0" dirty="0" smtClean="0">
                <a:latin typeface="Comic Sans MS"/>
              </a:rPr>
              <a:t>=-3x + 2</a:t>
            </a:r>
            <a:endParaRPr lang="en-ZW" sz="2400" dirty="0"/>
          </a:p>
        </p:txBody>
      </p:sp>
      <p:sp>
        <p:nvSpPr>
          <p:cNvPr id="9" name="Rectangle 8"/>
          <p:cNvSpPr/>
          <p:nvPr/>
        </p:nvSpPr>
        <p:spPr>
          <a:xfrm>
            <a:off x="3691244" y="3513275"/>
            <a:ext cx="3185487" cy="46166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sz="2400" b="0" i="0" u="none" strike="noStrike" baseline="0" dirty="0" smtClean="0">
                <a:latin typeface="Comic Sans MS"/>
              </a:rPr>
              <a:t>3x + 4(</a:t>
            </a:r>
            <a:r>
              <a:rPr lang="es-ES" sz="2400" b="0" i="0" u="none" strike="noStrike" dirty="0" smtClean="0">
                <a:latin typeface="Comic Sans MS"/>
              </a:rPr>
              <a:t>            </a:t>
            </a:r>
            <a:r>
              <a:rPr lang="es-ES" sz="2400" b="0" i="0" u="none" strike="noStrike" baseline="0" dirty="0" smtClean="0">
                <a:latin typeface="Comic Sans MS"/>
              </a:rPr>
              <a:t>) = -10</a:t>
            </a:r>
            <a:endParaRPr lang="es-ES" sz="2400" dirty="0">
              <a:latin typeface="Comic Sans M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705053" y="2406543"/>
            <a:ext cx="1199367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2400" b="0" i="0" u="none" strike="noStrike" baseline="0" dirty="0" smtClean="0">
                <a:latin typeface="Comic Sans MS"/>
              </a:rPr>
              <a:t>-3x + 2</a:t>
            </a:r>
            <a:endParaRPr lang="en-ZW" sz="2400" dirty="0"/>
          </a:p>
        </p:txBody>
      </p:sp>
      <p:sp>
        <p:nvSpPr>
          <p:cNvPr id="11" name="Rectangle 10"/>
          <p:cNvSpPr/>
          <p:nvPr/>
        </p:nvSpPr>
        <p:spPr>
          <a:xfrm>
            <a:off x="3827929" y="3985718"/>
            <a:ext cx="2690160" cy="1200329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sz="2400" b="0" i="0" u="none" strike="noStrike" baseline="0" dirty="0" smtClean="0">
                <a:latin typeface="Comic Sans MS"/>
              </a:rPr>
              <a:t>3x – 12x</a:t>
            </a:r>
            <a:r>
              <a:rPr lang="es-ES" sz="2400" b="0" i="0" u="none" strike="noStrike" dirty="0" smtClean="0">
                <a:latin typeface="Comic Sans MS"/>
              </a:rPr>
              <a:t> + 8 = -10</a:t>
            </a:r>
          </a:p>
          <a:p>
            <a:r>
              <a:rPr lang="es-ES" sz="2400" dirty="0" smtClean="0">
                <a:latin typeface="Comic Sans MS"/>
              </a:rPr>
              <a:t>              -9x=-18</a:t>
            </a:r>
          </a:p>
          <a:p>
            <a:r>
              <a:rPr lang="es-ES" sz="2400" dirty="0">
                <a:latin typeface="Comic Sans MS"/>
              </a:rPr>
              <a:t>	 </a:t>
            </a:r>
            <a:r>
              <a:rPr lang="es-ES" sz="2400" dirty="0" smtClean="0">
                <a:latin typeface="Comic Sans MS"/>
              </a:rPr>
              <a:t>        x=2</a:t>
            </a:r>
            <a:endParaRPr lang="en-ZW" sz="2400" dirty="0"/>
          </a:p>
        </p:txBody>
      </p:sp>
      <p:sp>
        <p:nvSpPr>
          <p:cNvPr id="12" name="Rectangle 11"/>
          <p:cNvSpPr/>
          <p:nvPr/>
        </p:nvSpPr>
        <p:spPr>
          <a:xfrm>
            <a:off x="4383742" y="2051975"/>
            <a:ext cx="118654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2400" dirty="0">
                <a:latin typeface="Comic Sans MS"/>
              </a:rPr>
              <a:t>y</a:t>
            </a:r>
            <a:r>
              <a:rPr lang="es-ES" sz="2400" dirty="0" smtClean="0">
                <a:latin typeface="Comic Sans MS"/>
              </a:rPr>
              <a:t>=2-3x</a:t>
            </a:r>
          </a:p>
        </p:txBody>
      </p:sp>
      <p:sp>
        <p:nvSpPr>
          <p:cNvPr id="13" name="Rectangle 12"/>
          <p:cNvSpPr/>
          <p:nvPr/>
        </p:nvSpPr>
        <p:spPr>
          <a:xfrm>
            <a:off x="5535569" y="4713966"/>
            <a:ext cx="73770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ES" sz="2400" dirty="0">
                <a:latin typeface="Comic Sans MS"/>
              </a:rPr>
              <a:t> </a:t>
            </a:r>
            <a:r>
              <a:rPr lang="es-ES" sz="2400" dirty="0" smtClean="0">
                <a:latin typeface="Comic Sans MS"/>
              </a:rPr>
              <a:t>   2</a:t>
            </a:r>
            <a:endParaRPr lang="es-ES" dirty="0" smtClean="0">
              <a:latin typeface="Comic Sans MS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705053" y="7243145"/>
            <a:ext cx="1005403" cy="830997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s-ES" sz="2400" dirty="0" smtClean="0">
                <a:latin typeface="Comic Sans MS"/>
              </a:rPr>
              <a:t>y=2-6</a:t>
            </a:r>
          </a:p>
          <a:p>
            <a:r>
              <a:rPr lang="es-ES" sz="2400" dirty="0">
                <a:latin typeface="Comic Sans MS"/>
              </a:rPr>
              <a:t>y</a:t>
            </a:r>
            <a:r>
              <a:rPr lang="es-ES" sz="2400" dirty="0" smtClean="0">
                <a:latin typeface="Comic Sans MS"/>
              </a:rPr>
              <a:t>=-4</a:t>
            </a:r>
          </a:p>
        </p:txBody>
      </p:sp>
      <p:sp>
        <p:nvSpPr>
          <p:cNvPr id="17" name="Right Arrow 16">
            <a:hlinkClick r:id="rId2" action="ppaction://hlinksldjump"/>
          </p:cNvPr>
          <p:cNvSpPr/>
          <p:nvPr/>
        </p:nvSpPr>
        <p:spPr>
          <a:xfrm>
            <a:off x="5075278" y="8463989"/>
            <a:ext cx="635178" cy="36013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061083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6" presetID="42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59259E-6 1.94444E-6 L -0.00231 0.1283 " pathEditMode="relative" rAng="0" ptsTypes="AA">
                                      <p:cBhvr>
                                        <p:cTn id="27" dur="20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6" y="6406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6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42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7037E-7 0 L -0.00602 0.45833 " pathEditMode="relative" rAng="0" ptsTypes="AA">
                                      <p:cBhvr>
                                        <p:cTn id="39" dur="20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01" y="2291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2.22222E-6 3.33333E-6 L -0.06667 0.225 " pathEditMode="relative" rAng="0" ptsTypes="AA">
                                      <p:cBhvr>
                                        <p:cTn id="55" dur="20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3333" y="1125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5" grpId="0" animBg="1"/>
      <p:bldP spid="4" grpId="0" animBg="1"/>
      <p:bldP spid="5" grpId="0" animBg="1"/>
      <p:bldP spid="6" grpId="0" animBg="1"/>
      <p:bldP spid="8" grpId="0" animBg="1"/>
      <p:bldP spid="9" grpId="0" animBg="1"/>
      <p:bldP spid="10" grpId="0"/>
      <p:bldP spid="10" grpId="1"/>
      <p:bldP spid="11" grpId="0" animBg="1"/>
      <p:bldP spid="12" grpId="0"/>
      <p:bldP spid="12" grpId="1"/>
      <p:bldP spid="13" grpId="0"/>
      <p:bldP spid="13" grpId="1"/>
      <p:bldP spid="14" grpId="0" animBg="1"/>
      <p:bldP spid="17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4182113" y="1552435"/>
            <a:ext cx="2561199" cy="830997"/>
          </a:xfrm>
          <a:prstGeom prst="rect">
            <a:avLst/>
          </a:prstGeom>
          <a:ln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400" dirty="0" smtClean="0"/>
              <a:t>    3x </a:t>
            </a:r>
            <a:r>
              <a:rPr lang="en-US" sz="2400" dirty="0"/>
              <a:t>– 6y = 9</a:t>
            </a:r>
            <a:endParaRPr lang="en-ZW" sz="2400" dirty="0"/>
          </a:p>
          <a:p>
            <a:r>
              <a:rPr lang="en-US" sz="2400" dirty="0" smtClean="0"/>
              <a:t>    -</a:t>
            </a:r>
            <a:r>
              <a:rPr lang="en-US" sz="2400" dirty="0"/>
              <a:t>4x + 7y = -16</a:t>
            </a:r>
            <a:endParaRPr lang="en-ZW" sz="24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691216"/>
          </a:xfrm>
        </p:spPr>
        <p:txBody>
          <a:bodyPr>
            <a:noAutofit/>
          </a:bodyPr>
          <a:lstStyle/>
          <a:p>
            <a:pPr marR="0" rtl="0"/>
            <a:r>
              <a:rPr lang="en-US" sz="3600" b="1" i="0" u="none" strike="noStrike" baseline="0" dirty="0" smtClean="0">
                <a:latin typeface="Comic Sans MS"/>
              </a:rPr>
              <a:t>THE LINEAR COMBINATION METHOD	</a:t>
            </a:r>
          </a:p>
        </p:txBody>
      </p:sp>
      <p:sp>
        <p:nvSpPr>
          <p:cNvPr id="4" name="Rectangle 3"/>
          <p:cNvSpPr/>
          <p:nvPr/>
        </p:nvSpPr>
        <p:spPr>
          <a:xfrm>
            <a:off x="231775" y="1576318"/>
            <a:ext cx="3429000" cy="230832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en-US" sz="2400" dirty="0"/>
              <a:t> </a:t>
            </a:r>
            <a:r>
              <a:rPr lang="en-US" sz="2400" b="1" dirty="0" smtClean="0"/>
              <a:t>STEP </a:t>
            </a:r>
            <a:r>
              <a:rPr lang="en-US" sz="2400" b="1" dirty="0"/>
              <a:t>1: </a:t>
            </a:r>
            <a:r>
              <a:rPr lang="en-US" sz="2400" dirty="0"/>
              <a:t>Multiply one or both of the equations by a constant to obtain coefficients that differ </a:t>
            </a:r>
            <a:r>
              <a:rPr lang="en-US" sz="2400" dirty="0" smtClean="0"/>
              <a:t>only </a:t>
            </a:r>
            <a:r>
              <a:rPr lang="en-US" sz="2400" dirty="0"/>
              <a:t>in sign for one of the variables</a:t>
            </a:r>
            <a:r>
              <a:rPr lang="en-US" sz="2400" dirty="0" smtClean="0"/>
              <a:t>.</a:t>
            </a:r>
            <a:endParaRPr lang="en-ZW" sz="2400" dirty="0"/>
          </a:p>
        </p:txBody>
      </p:sp>
      <p:sp>
        <p:nvSpPr>
          <p:cNvPr id="5" name="Rectangle 4"/>
          <p:cNvSpPr/>
          <p:nvPr/>
        </p:nvSpPr>
        <p:spPr>
          <a:xfrm>
            <a:off x="257175" y="3901281"/>
            <a:ext cx="3429000" cy="2308324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en-US" sz="2400" b="1" dirty="0" smtClean="0"/>
              <a:t>STEP 2:</a:t>
            </a:r>
            <a:r>
              <a:rPr lang="en-US" sz="2400" dirty="0" smtClean="0"/>
              <a:t> Add the revised equations from Step 1.  Combining like terms will eliminate one of the variables.  Solve for the remaining variable  </a:t>
            </a:r>
            <a:endParaRPr lang="en-ZW" sz="2400" dirty="0" smtClean="0"/>
          </a:p>
        </p:txBody>
      </p:sp>
      <p:sp>
        <p:nvSpPr>
          <p:cNvPr id="6" name="Rectangle 5"/>
          <p:cNvSpPr/>
          <p:nvPr/>
        </p:nvSpPr>
        <p:spPr>
          <a:xfrm>
            <a:off x="304800" y="6235005"/>
            <a:ext cx="3381375" cy="1938992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400" b="1" dirty="0" smtClean="0"/>
              <a:t>STEP 3: </a:t>
            </a:r>
            <a:r>
              <a:rPr lang="en-US" sz="2400" dirty="0" smtClean="0"/>
              <a:t>Substitute the value obtained in Step 2 into either of the original equations and solve </a:t>
            </a:r>
            <a:endParaRPr lang="en-ZW" sz="2400" dirty="0" smtClean="0"/>
          </a:p>
          <a:p>
            <a:r>
              <a:rPr lang="en-US" sz="2400" dirty="0" smtClean="0"/>
              <a:t>for the other variable..</a:t>
            </a:r>
            <a:endParaRPr lang="en-ZW" sz="2400" dirty="0"/>
          </a:p>
        </p:txBody>
      </p:sp>
      <p:sp>
        <p:nvSpPr>
          <p:cNvPr id="7" name="Rectangle 6"/>
          <p:cNvSpPr/>
          <p:nvPr/>
        </p:nvSpPr>
        <p:spPr>
          <a:xfrm>
            <a:off x="4182113" y="1527319"/>
            <a:ext cx="2333625" cy="830997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r>
              <a:rPr lang="en-US" sz="2400" dirty="0" smtClean="0"/>
              <a:t>4(                         )</a:t>
            </a:r>
            <a:endParaRPr lang="en-ZW" sz="2400" dirty="0"/>
          </a:p>
          <a:p>
            <a:r>
              <a:rPr lang="en-US" sz="2400" dirty="0"/>
              <a:t>3</a:t>
            </a:r>
            <a:r>
              <a:rPr lang="en-US" sz="2400" dirty="0" smtClean="0"/>
              <a:t>(                         )</a:t>
            </a:r>
            <a:endParaRPr lang="en-ZW" sz="2400" dirty="0"/>
          </a:p>
        </p:txBody>
      </p:sp>
      <p:sp>
        <p:nvSpPr>
          <p:cNvPr id="11" name="Rectangle 10"/>
          <p:cNvSpPr/>
          <p:nvPr/>
        </p:nvSpPr>
        <p:spPr>
          <a:xfrm>
            <a:off x="4253418" y="3563493"/>
            <a:ext cx="2257425" cy="83099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400" dirty="0" smtClean="0"/>
              <a:t> 12x </a:t>
            </a:r>
            <a:r>
              <a:rPr lang="en-US" sz="2400" dirty="0"/>
              <a:t>– </a:t>
            </a:r>
            <a:r>
              <a:rPr lang="en-US" sz="2400" dirty="0" smtClean="0"/>
              <a:t>24y </a:t>
            </a:r>
            <a:r>
              <a:rPr lang="en-US" sz="2400" dirty="0"/>
              <a:t>= </a:t>
            </a:r>
            <a:r>
              <a:rPr lang="en-US" sz="2400" dirty="0" smtClean="0"/>
              <a:t>36</a:t>
            </a:r>
            <a:endParaRPr lang="en-ZW" sz="2400" dirty="0"/>
          </a:p>
          <a:p>
            <a:r>
              <a:rPr lang="en-US" sz="2400" dirty="0" smtClean="0"/>
              <a:t>-12x </a:t>
            </a:r>
            <a:r>
              <a:rPr lang="en-US" sz="2400" dirty="0"/>
              <a:t>+ </a:t>
            </a:r>
            <a:r>
              <a:rPr lang="en-US" sz="2400" dirty="0" smtClean="0"/>
              <a:t>21y </a:t>
            </a:r>
            <a:r>
              <a:rPr lang="en-US" sz="2400" dirty="0"/>
              <a:t>= </a:t>
            </a:r>
            <a:r>
              <a:rPr lang="en-US" sz="2400" dirty="0" smtClean="0"/>
              <a:t>-48</a:t>
            </a:r>
            <a:endParaRPr lang="en-ZW" sz="2400" dirty="0"/>
          </a:p>
        </p:txBody>
      </p:sp>
      <p:sp>
        <p:nvSpPr>
          <p:cNvPr id="12" name="Rectangle 11"/>
          <p:cNvSpPr/>
          <p:nvPr/>
        </p:nvSpPr>
        <p:spPr>
          <a:xfrm>
            <a:off x="4234732" y="4422015"/>
            <a:ext cx="2257425" cy="83099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400" dirty="0" smtClean="0"/>
              <a:t>             -3y </a:t>
            </a:r>
            <a:r>
              <a:rPr lang="en-US" sz="2400" dirty="0"/>
              <a:t>= </a:t>
            </a:r>
            <a:r>
              <a:rPr lang="en-US" sz="2400" dirty="0" smtClean="0"/>
              <a:t>-12</a:t>
            </a:r>
            <a:endParaRPr lang="en-ZW" sz="2400" dirty="0"/>
          </a:p>
          <a:p>
            <a:r>
              <a:rPr lang="en-US" sz="2400" dirty="0" smtClean="0"/>
              <a:t>                 y= 4</a:t>
            </a:r>
            <a:endParaRPr lang="en-ZW" sz="2400" dirty="0"/>
          </a:p>
        </p:txBody>
      </p:sp>
      <p:cxnSp>
        <p:nvCxnSpPr>
          <p:cNvPr id="15" name="Straight Connector 14"/>
          <p:cNvCxnSpPr/>
          <p:nvPr/>
        </p:nvCxnSpPr>
        <p:spPr>
          <a:xfrm>
            <a:off x="4389113" y="3657842"/>
            <a:ext cx="498211" cy="642298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4437551" y="1552436"/>
            <a:ext cx="150714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 smtClean="0"/>
              <a:t>3x – 6y = 9</a:t>
            </a:r>
            <a:endParaRPr lang="en-ZW" sz="2400" dirty="0"/>
          </a:p>
        </p:txBody>
      </p:sp>
      <p:sp>
        <p:nvSpPr>
          <p:cNvPr id="17" name="Rectangle 16"/>
          <p:cNvSpPr/>
          <p:nvPr/>
        </p:nvSpPr>
        <p:spPr>
          <a:xfrm>
            <a:off x="4437551" y="1921767"/>
            <a:ext cx="1851789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 smtClean="0"/>
              <a:t>-4x + 7y = -16</a:t>
            </a:r>
            <a:endParaRPr lang="en-ZW" sz="2400" dirty="0"/>
          </a:p>
        </p:txBody>
      </p:sp>
      <p:sp>
        <p:nvSpPr>
          <p:cNvPr id="18" name="Rectangle 17"/>
          <p:cNvSpPr/>
          <p:nvPr/>
        </p:nvSpPr>
        <p:spPr>
          <a:xfrm>
            <a:off x="4441131" y="7804665"/>
            <a:ext cx="2074607" cy="1200329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n-US" sz="2400" dirty="0" smtClean="0"/>
              <a:t>-4x + 7(4) = -16</a:t>
            </a:r>
          </a:p>
          <a:p>
            <a:r>
              <a:rPr lang="en-US" sz="2400" dirty="0" smtClean="0"/>
              <a:t>    -4x +28 = -16</a:t>
            </a:r>
          </a:p>
          <a:p>
            <a:r>
              <a:rPr lang="en-US" sz="2400" dirty="0" smtClean="0"/>
              <a:t>             -4x=-44</a:t>
            </a:r>
            <a:endParaRPr lang="en-ZW" sz="2400" dirty="0"/>
          </a:p>
        </p:txBody>
      </p:sp>
      <p:sp>
        <p:nvSpPr>
          <p:cNvPr id="20" name="Rectangle 19"/>
          <p:cNvSpPr/>
          <p:nvPr/>
        </p:nvSpPr>
        <p:spPr>
          <a:xfrm>
            <a:off x="3714615" y="6041577"/>
            <a:ext cx="1580882" cy="1200329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r>
              <a:rPr lang="en-US" sz="2400" dirty="0" smtClean="0"/>
              <a:t>3x- 6(4) = 9</a:t>
            </a:r>
          </a:p>
          <a:p>
            <a:r>
              <a:rPr lang="en-US" sz="2400" dirty="0" smtClean="0"/>
              <a:t> 3x-24 = 9</a:t>
            </a:r>
          </a:p>
          <a:p>
            <a:r>
              <a:rPr lang="en-US" sz="2400" dirty="0" smtClean="0"/>
              <a:t>         3x=33</a:t>
            </a:r>
            <a:endParaRPr lang="en-ZW" sz="2400" dirty="0"/>
          </a:p>
        </p:txBody>
      </p:sp>
      <p:grpSp>
        <p:nvGrpSpPr>
          <p:cNvPr id="19" name="Group 18"/>
          <p:cNvGrpSpPr/>
          <p:nvPr/>
        </p:nvGrpSpPr>
        <p:grpSpPr>
          <a:xfrm>
            <a:off x="2514600" y="8520362"/>
            <a:ext cx="978408" cy="484632"/>
            <a:chOff x="4876800" y="7848600"/>
            <a:chExt cx="978408" cy="484632"/>
          </a:xfrm>
        </p:grpSpPr>
        <p:sp>
          <p:nvSpPr>
            <p:cNvPr id="21" name="Right Arrow 20"/>
            <p:cNvSpPr/>
            <p:nvPr/>
          </p:nvSpPr>
          <p:spPr>
            <a:xfrm>
              <a:off x="4876800" y="7848600"/>
              <a:ext cx="978408" cy="484632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4876800" y="7906250"/>
              <a:ext cx="978408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>
                  <a:hlinkClick r:id="rId2" action="ppaction://hlinksldjump"/>
                </a:rPr>
                <a:t>special</a:t>
              </a:r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39065169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9" presetID="42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08092E-6 3.33333E-6 L -0.03329 0.44166 " pathEditMode="relative" rAng="0" ptsTypes="AA">
                                      <p:cBhvr>
                                        <p:cTn id="40" dur="2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665" y="22083"/>
                                    </p:animMotion>
                                  </p:childTnLst>
                                </p:cTn>
                              </p:par>
                              <p:par>
                                <p:cTn id="4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42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4.44444E-6 3.33333E-6 L 0.09584 0.58125 " pathEditMode="relative" rAng="0" ptsTypes="AA">
                                      <p:cBhvr>
                                        <p:cTn id="44" dur="2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4792" y="2906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4" grpId="0" animBg="1"/>
      <p:bldP spid="5" grpId="0" animBg="1"/>
      <p:bldP spid="6" grpId="0" animBg="1"/>
      <p:bldP spid="7" grpId="0"/>
      <p:bldP spid="11" grpId="0" animBg="1"/>
      <p:bldP spid="12" grpId="0" animBg="1"/>
      <p:bldP spid="16" grpId="0"/>
      <p:bldP spid="16" grpId="1"/>
      <p:bldP spid="17" grpId="0"/>
      <p:bldP spid="17" grpId="1"/>
      <p:bldP spid="18" grpId="0" animBg="1"/>
      <p:bldP spid="20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081616"/>
          </a:xfrm>
        </p:spPr>
        <p:txBody>
          <a:bodyPr>
            <a:noAutofit/>
          </a:bodyPr>
          <a:lstStyle/>
          <a:p>
            <a:pPr marR="0" algn="l" rtl="0"/>
            <a:r>
              <a:rPr lang="en-US" sz="3200" b="1" i="0" u="none" strike="noStrike" baseline="0" dirty="0" smtClean="0">
                <a:latin typeface="Comic Sans MS"/>
              </a:rPr>
              <a:t>LINEAR SYSTEMS WITH MANY OR NO SOLUTIONS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0" y="1600201"/>
            <a:ext cx="6172200" cy="281940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600" dirty="0" smtClean="0"/>
              <a:t>Remember when graphing two lines could</a:t>
            </a:r>
          </a:p>
          <a:p>
            <a:pPr lvl="1"/>
            <a:r>
              <a:rPr lang="en-US" sz="2600" dirty="0" smtClean="0"/>
              <a:t>Intersect</a:t>
            </a:r>
          </a:p>
          <a:p>
            <a:pPr lvl="1"/>
            <a:r>
              <a:rPr lang="en-US" sz="2600" dirty="0" smtClean="0"/>
              <a:t>Be parallel</a:t>
            </a:r>
          </a:p>
          <a:p>
            <a:pPr lvl="1"/>
            <a:r>
              <a:rPr lang="en-US" sz="2600" dirty="0" smtClean="0"/>
              <a:t>Be the same line</a:t>
            </a:r>
            <a:endParaRPr lang="en-ZW" sz="2600" dirty="0"/>
          </a:p>
        </p:txBody>
      </p:sp>
      <p:sp>
        <p:nvSpPr>
          <p:cNvPr id="4" name="Text Placeholder 2"/>
          <p:cNvSpPr txBox="1">
            <a:spLocks/>
          </p:cNvSpPr>
          <p:nvPr/>
        </p:nvSpPr>
        <p:spPr>
          <a:xfrm>
            <a:off x="88900" y="3911600"/>
            <a:ext cx="6172200" cy="121919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600" dirty="0" smtClean="0"/>
              <a:t>Each of these told us something about the number of solutions for the system of equations</a:t>
            </a:r>
          </a:p>
        </p:txBody>
      </p:sp>
      <p:sp>
        <p:nvSpPr>
          <p:cNvPr id="5" name="Text Placeholder 2"/>
          <p:cNvSpPr txBox="1">
            <a:spLocks/>
          </p:cNvSpPr>
          <p:nvPr/>
        </p:nvSpPr>
        <p:spPr>
          <a:xfrm>
            <a:off x="3175000" y="2006600"/>
            <a:ext cx="3911600" cy="19050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600" dirty="0" smtClean="0">
                <a:solidFill>
                  <a:srgbClr val="FF0000"/>
                </a:solidFill>
              </a:rPr>
              <a:t>One Solution</a:t>
            </a:r>
          </a:p>
          <a:p>
            <a:pPr marL="0" indent="0">
              <a:buNone/>
            </a:pPr>
            <a:r>
              <a:rPr lang="en-US" sz="2600" dirty="0" smtClean="0">
                <a:solidFill>
                  <a:srgbClr val="FF0000"/>
                </a:solidFill>
              </a:rPr>
              <a:t>No Solutions</a:t>
            </a:r>
          </a:p>
          <a:p>
            <a:pPr marL="0" indent="0">
              <a:buNone/>
            </a:pPr>
            <a:r>
              <a:rPr lang="en-US" sz="2600" dirty="0" smtClean="0">
                <a:solidFill>
                  <a:srgbClr val="FF0000"/>
                </a:solidFill>
              </a:rPr>
              <a:t>Infinite </a:t>
            </a:r>
            <a:r>
              <a:rPr lang="en-US" sz="2600" dirty="0">
                <a:solidFill>
                  <a:srgbClr val="FF0000"/>
                </a:solidFill>
              </a:rPr>
              <a:t>N</a:t>
            </a:r>
            <a:r>
              <a:rPr lang="en-US" sz="2600" dirty="0" smtClean="0">
                <a:solidFill>
                  <a:srgbClr val="FF0000"/>
                </a:solidFill>
              </a:rPr>
              <a:t>umber of </a:t>
            </a:r>
            <a:r>
              <a:rPr lang="en-US" sz="2600" dirty="0">
                <a:solidFill>
                  <a:srgbClr val="FF0000"/>
                </a:solidFill>
              </a:rPr>
              <a:t>S</a:t>
            </a:r>
            <a:r>
              <a:rPr lang="en-US" sz="2600" dirty="0" smtClean="0">
                <a:solidFill>
                  <a:srgbClr val="FF0000"/>
                </a:solidFill>
              </a:rPr>
              <a:t>olutions</a:t>
            </a:r>
            <a:endParaRPr lang="en-ZW" sz="2600" dirty="0">
              <a:solidFill>
                <a:srgbClr val="FF0000"/>
              </a:solidFill>
            </a:endParaRPr>
          </a:p>
        </p:txBody>
      </p:sp>
      <p:sp>
        <p:nvSpPr>
          <p:cNvPr id="6" name="Text Placeholder 2"/>
          <p:cNvSpPr txBox="1">
            <a:spLocks/>
          </p:cNvSpPr>
          <p:nvPr/>
        </p:nvSpPr>
        <p:spPr>
          <a:xfrm>
            <a:off x="88900" y="5156199"/>
            <a:ext cx="6172200" cy="3403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600" dirty="0" smtClean="0"/>
              <a:t>When solving analytically, what do solutions look like?</a:t>
            </a:r>
          </a:p>
          <a:p>
            <a:pPr marL="457200" lvl="1" indent="0">
              <a:buNone/>
            </a:pPr>
            <a:r>
              <a:rPr lang="en-US" sz="2600" dirty="0" smtClean="0">
                <a:solidFill>
                  <a:srgbClr val="FF0000"/>
                </a:solidFill>
              </a:rPr>
              <a:t>One Solution</a:t>
            </a:r>
          </a:p>
          <a:p>
            <a:pPr marL="0" indent="0">
              <a:buNone/>
            </a:pPr>
            <a:r>
              <a:rPr lang="en-US" sz="2600" dirty="0">
                <a:solidFill>
                  <a:srgbClr val="FF0000"/>
                </a:solidFill>
              </a:rPr>
              <a:t> </a:t>
            </a:r>
            <a:r>
              <a:rPr lang="en-US" sz="2600" dirty="0" smtClean="0">
                <a:solidFill>
                  <a:srgbClr val="FF0000"/>
                </a:solidFill>
              </a:rPr>
              <a:t>     No Solutions</a:t>
            </a:r>
          </a:p>
          <a:p>
            <a:pPr marL="0" indent="0">
              <a:buNone/>
            </a:pPr>
            <a:endParaRPr lang="en-US" sz="2600" dirty="0" smtClean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en-US" sz="2600" dirty="0" smtClean="0">
                <a:solidFill>
                  <a:srgbClr val="FF0000"/>
                </a:solidFill>
              </a:rPr>
              <a:t>       Infinite Number </a:t>
            </a:r>
          </a:p>
          <a:p>
            <a:pPr marL="0" indent="0">
              <a:buNone/>
            </a:pPr>
            <a:r>
              <a:rPr lang="en-US" sz="2600" dirty="0">
                <a:solidFill>
                  <a:srgbClr val="FF0000"/>
                </a:solidFill>
              </a:rPr>
              <a:t>	</a:t>
            </a:r>
            <a:r>
              <a:rPr lang="en-US" sz="2600" dirty="0" smtClean="0">
                <a:solidFill>
                  <a:srgbClr val="FF0000"/>
                </a:solidFill>
              </a:rPr>
              <a:t>of Solutions</a:t>
            </a:r>
            <a:endParaRPr lang="en-ZW" sz="2600" dirty="0">
              <a:solidFill>
                <a:srgbClr val="FF0000"/>
              </a:solidFill>
            </a:endParaRPr>
          </a:p>
        </p:txBody>
      </p:sp>
      <p:sp>
        <p:nvSpPr>
          <p:cNvPr id="7" name="Text Placeholder 2"/>
          <p:cNvSpPr txBox="1">
            <a:spLocks/>
          </p:cNvSpPr>
          <p:nvPr/>
        </p:nvSpPr>
        <p:spPr>
          <a:xfrm>
            <a:off x="3149600" y="6019800"/>
            <a:ext cx="3911600" cy="2870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</a:rPr>
              <a:t>	(x, y)</a:t>
            </a:r>
          </a:p>
          <a:p>
            <a:pPr marL="0" indent="0">
              <a:buNone/>
            </a:pP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</a:rPr>
              <a:t>Impossible Statement</a:t>
            </a:r>
          </a:p>
          <a:p>
            <a:pPr marL="0" indent="0">
              <a:buNone/>
            </a:pP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</a:rPr>
              <a:t>	3=0</a:t>
            </a:r>
          </a:p>
          <a:p>
            <a:pPr marL="0" indent="0">
              <a:buNone/>
            </a:pP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</a:rPr>
              <a:t>Always true statement</a:t>
            </a:r>
          </a:p>
          <a:p>
            <a:pPr marL="0" indent="0">
              <a:buNone/>
            </a:pPr>
            <a:r>
              <a:rPr lang="en-US" sz="2600" dirty="0">
                <a:solidFill>
                  <a:schemeClr val="accent1">
                    <a:lumMod val="75000"/>
                  </a:schemeClr>
                </a:solidFill>
              </a:rPr>
              <a:t>	</a:t>
            </a:r>
            <a:r>
              <a:rPr lang="en-US" sz="2600" dirty="0" smtClean="0">
                <a:solidFill>
                  <a:schemeClr val="accent1">
                    <a:lumMod val="75000"/>
                  </a:schemeClr>
                </a:solidFill>
              </a:rPr>
              <a:t>0=0</a:t>
            </a:r>
          </a:p>
          <a:p>
            <a:pPr marL="0" indent="0">
              <a:buNone/>
            </a:pPr>
            <a:r>
              <a:rPr lang="en-US" sz="2600" dirty="0">
                <a:solidFill>
                  <a:schemeClr val="accent1">
                    <a:lumMod val="75000"/>
                  </a:schemeClr>
                </a:solidFill>
              </a:rPr>
              <a:t>	</a:t>
            </a:r>
            <a:endParaRPr lang="en-ZW" sz="26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06981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5" grpId="0"/>
      <p:bldP spid="6" grpId="0"/>
      <p:bldP spid="7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853016"/>
          </a:xfrm>
        </p:spPr>
        <p:txBody>
          <a:bodyPr>
            <a:normAutofit/>
          </a:bodyPr>
          <a:lstStyle/>
          <a:p>
            <a:pPr marR="0" rtl="0"/>
            <a:r>
              <a:rPr lang="en-US" sz="3200" b="0" i="0" u="none" strike="noStrike" baseline="0" dirty="0" smtClean="0">
                <a:latin typeface="Comic Sans MS"/>
              </a:rPr>
              <a:t>Solve the linear system.</a:t>
            </a:r>
          </a:p>
        </p:txBody>
      </p:sp>
      <p:sp>
        <p:nvSpPr>
          <p:cNvPr id="4" name="Rectangle 3"/>
          <p:cNvSpPr/>
          <p:nvPr/>
        </p:nvSpPr>
        <p:spPr>
          <a:xfrm>
            <a:off x="1447800" y="1371600"/>
            <a:ext cx="2362200" cy="95410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   x </a:t>
            </a:r>
            <a:r>
              <a:rPr lang="en-US" sz="2800" dirty="0"/>
              <a:t>- 2y = </a:t>
            </a:r>
            <a:r>
              <a:rPr lang="en-US" sz="2800" dirty="0" smtClean="0"/>
              <a:t>3</a:t>
            </a:r>
          </a:p>
          <a:p>
            <a:r>
              <a:rPr lang="en-US" sz="2800" dirty="0" smtClean="0"/>
              <a:t>    2x </a:t>
            </a:r>
            <a:r>
              <a:rPr lang="en-US" sz="2800" dirty="0"/>
              <a:t>- 4y = </a:t>
            </a:r>
            <a:r>
              <a:rPr lang="en-US" sz="2800" dirty="0" smtClean="0"/>
              <a:t>7</a:t>
            </a:r>
          </a:p>
        </p:txBody>
      </p:sp>
      <p:sp>
        <p:nvSpPr>
          <p:cNvPr id="5" name="Rectangle 4"/>
          <p:cNvSpPr/>
          <p:nvPr/>
        </p:nvSpPr>
        <p:spPr>
          <a:xfrm>
            <a:off x="1447800" y="1371600"/>
            <a:ext cx="2249334" cy="9541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dirty="0" smtClean="0"/>
              <a:t>-2(                   )</a:t>
            </a:r>
          </a:p>
          <a:p>
            <a:r>
              <a:rPr lang="en-US" sz="2800" dirty="0" smtClean="0"/>
              <a:t>   (                   )</a:t>
            </a:r>
            <a:endParaRPr lang="en-ZW" sz="2800" dirty="0" smtClean="0"/>
          </a:p>
        </p:txBody>
      </p:sp>
      <p:sp>
        <p:nvSpPr>
          <p:cNvPr id="6" name="Rectangle 5"/>
          <p:cNvSpPr/>
          <p:nvPr/>
        </p:nvSpPr>
        <p:spPr>
          <a:xfrm>
            <a:off x="1447800" y="2503507"/>
            <a:ext cx="2362200" cy="95410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-2x + 4y </a:t>
            </a:r>
            <a:r>
              <a:rPr lang="en-US" sz="2800" dirty="0"/>
              <a:t>= </a:t>
            </a:r>
            <a:r>
              <a:rPr lang="en-US" sz="2800" dirty="0" smtClean="0"/>
              <a:t>6</a:t>
            </a:r>
          </a:p>
          <a:p>
            <a:r>
              <a:rPr lang="en-US" sz="2800" dirty="0" smtClean="0"/>
              <a:t>    2x </a:t>
            </a:r>
            <a:r>
              <a:rPr lang="en-US" sz="2800" dirty="0"/>
              <a:t>- 4y = </a:t>
            </a:r>
            <a:r>
              <a:rPr lang="en-US" sz="2800" dirty="0" smtClean="0"/>
              <a:t>7</a:t>
            </a:r>
          </a:p>
        </p:txBody>
      </p:sp>
      <p:cxnSp>
        <p:nvCxnSpPr>
          <p:cNvPr id="8" name="Straight Connector 7"/>
          <p:cNvCxnSpPr/>
          <p:nvPr/>
        </p:nvCxnSpPr>
        <p:spPr>
          <a:xfrm>
            <a:off x="2400300" y="2780574"/>
            <a:ext cx="457200" cy="457200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1752600" y="2751960"/>
            <a:ext cx="457200" cy="457200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2209800" y="3693180"/>
            <a:ext cx="2362200" cy="52322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0= 13</a:t>
            </a:r>
          </a:p>
        </p:txBody>
      </p:sp>
      <p:sp>
        <p:nvSpPr>
          <p:cNvPr id="12" name="Rectangle 11"/>
          <p:cNvSpPr/>
          <p:nvPr/>
        </p:nvSpPr>
        <p:spPr>
          <a:xfrm>
            <a:off x="685800" y="4953000"/>
            <a:ext cx="5048177" cy="95410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800" b="0" i="0" u="none" strike="noStrike" baseline="0" dirty="0" smtClean="0">
                <a:latin typeface="Comic Sans MS"/>
              </a:rPr>
              <a:t>This statement is impossible.</a:t>
            </a:r>
          </a:p>
          <a:p>
            <a:r>
              <a:rPr lang="en-US" sz="2800" dirty="0" smtClean="0">
                <a:latin typeface="Comic Sans MS"/>
              </a:rPr>
              <a:t>There is no solution.</a:t>
            </a:r>
            <a:endParaRPr lang="en-ZW" dirty="0"/>
          </a:p>
        </p:txBody>
      </p:sp>
    </p:spTree>
    <p:extLst>
      <p:ext uri="{BB962C8B-B14F-4D97-AF65-F5344CB8AC3E}">
        <p14:creationId xmlns:p14="http://schemas.microsoft.com/office/powerpoint/2010/main" val="32828018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11" grpId="0" animBg="1"/>
      <p:bldP spid="1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853016"/>
          </a:xfrm>
        </p:spPr>
        <p:txBody>
          <a:bodyPr>
            <a:normAutofit/>
          </a:bodyPr>
          <a:lstStyle/>
          <a:p>
            <a:pPr marR="0" rtl="0"/>
            <a:r>
              <a:rPr lang="en-US" sz="3200" b="0" i="0" u="none" strike="noStrike" baseline="0" dirty="0" smtClean="0">
                <a:latin typeface="Comic Sans MS"/>
              </a:rPr>
              <a:t>Solve the linear system.</a:t>
            </a:r>
          </a:p>
        </p:txBody>
      </p:sp>
      <p:sp>
        <p:nvSpPr>
          <p:cNvPr id="4" name="Rectangle 3"/>
          <p:cNvSpPr/>
          <p:nvPr/>
        </p:nvSpPr>
        <p:spPr>
          <a:xfrm>
            <a:off x="1384051" y="1333956"/>
            <a:ext cx="3733800" cy="95410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        6x – 10y = 12</a:t>
            </a:r>
          </a:p>
          <a:p>
            <a:r>
              <a:rPr lang="en-US" sz="2800" dirty="0" smtClean="0"/>
              <a:t>       -15x + 25y = -30</a:t>
            </a:r>
            <a:endParaRPr lang="en-ZW" sz="2800" dirty="0"/>
          </a:p>
        </p:txBody>
      </p:sp>
      <p:sp>
        <p:nvSpPr>
          <p:cNvPr id="5" name="Rectangle 4"/>
          <p:cNvSpPr/>
          <p:nvPr/>
        </p:nvSpPr>
        <p:spPr>
          <a:xfrm>
            <a:off x="1372329" y="1316371"/>
            <a:ext cx="3313971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15(                             )</a:t>
            </a:r>
            <a:endParaRPr lang="en-US" sz="2800" dirty="0" smtClean="0"/>
          </a:p>
          <a:p>
            <a:r>
              <a:rPr lang="en-US" sz="2800" dirty="0" smtClean="0"/>
              <a:t>  </a:t>
            </a:r>
            <a:r>
              <a:rPr lang="en-US" sz="2800" dirty="0" smtClean="0"/>
              <a:t> 6(                              )</a:t>
            </a:r>
            <a:endParaRPr lang="en-ZW" sz="2800" dirty="0" smtClean="0"/>
          </a:p>
        </p:txBody>
      </p:sp>
      <p:sp>
        <p:nvSpPr>
          <p:cNvPr id="6" name="Rectangle 5"/>
          <p:cNvSpPr/>
          <p:nvPr/>
        </p:nvSpPr>
        <p:spPr>
          <a:xfrm>
            <a:off x="1866900" y="2467014"/>
            <a:ext cx="3009900" cy="95410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</a:t>
            </a:r>
            <a:r>
              <a:rPr lang="en-US" sz="2800" dirty="0" smtClean="0"/>
              <a:t>75x </a:t>
            </a:r>
            <a:r>
              <a:rPr lang="en-US" sz="2800" dirty="0" smtClean="0"/>
              <a:t>- </a:t>
            </a:r>
            <a:r>
              <a:rPr lang="en-US" sz="2800" dirty="0" smtClean="0"/>
              <a:t>150y </a:t>
            </a:r>
            <a:r>
              <a:rPr lang="en-US" sz="2800" dirty="0"/>
              <a:t>= </a:t>
            </a:r>
            <a:r>
              <a:rPr lang="en-US" sz="2800" dirty="0" smtClean="0"/>
              <a:t>180</a:t>
            </a:r>
            <a:endParaRPr lang="en-US" sz="2800" dirty="0" smtClean="0"/>
          </a:p>
          <a:p>
            <a:r>
              <a:rPr lang="en-US" sz="2800" dirty="0" smtClean="0"/>
              <a:t>  </a:t>
            </a:r>
            <a:r>
              <a:rPr lang="en-US" sz="2800" dirty="0" smtClean="0"/>
              <a:t>-75x </a:t>
            </a:r>
            <a:r>
              <a:rPr lang="en-US" sz="2800" dirty="0"/>
              <a:t>- </a:t>
            </a:r>
            <a:r>
              <a:rPr lang="en-US" sz="2800" dirty="0" smtClean="0"/>
              <a:t>150y =-180</a:t>
            </a:r>
            <a:endParaRPr lang="en-US" sz="2800" dirty="0" smtClean="0"/>
          </a:p>
        </p:txBody>
      </p:sp>
      <p:cxnSp>
        <p:nvCxnSpPr>
          <p:cNvPr id="8" name="Straight Connector 7"/>
          <p:cNvCxnSpPr/>
          <p:nvPr/>
        </p:nvCxnSpPr>
        <p:spPr>
          <a:xfrm>
            <a:off x="3064483" y="2715467"/>
            <a:ext cx="457200" cy="457200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2260600" y="2715467"/>
            <a:ext cx="457200" cy="457200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3194981" y="3693180"/>
            <a:ext cx="1524000" cy="52322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2800" dirty="0" smtClean="0"/>
              <a:t>   0= 0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31812" y="5029200"/>
            <a:ext cx="6518175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0" i="0" u="none" strike="noStrike" baseline="0" dirty="0" smtClean="0">
                <a:latin typeface="Comic Sans MS"/>
              </a:rPr>
              <a:t>This statement is always true.</a:t>
            </a:r>
          </a:p>
          <a:p>
            <a:r>
              <a:rPr lang="en-US" sz="2800" dirty="0" smtClean="0">
                <a:latin typeface="Comic Sans MS"/>
              </a:rPr>
              <a:t>There are an infinite number of solutions.</a:t>
            </a:r>
            <a:endParaRPr lang="en-ZW" dirty="0"/>
          </a:p>
        </p:txBody>
      </p:sp>
      <p:sp>
        <p:nvSpPr>
          <p:cNvPr id="13" name="Rectangle 12"/>
          <p:cNvSpPr/>
          <p:nvPr/>
        </p:nvSpPr>
        <p:spPr>
          <a:xfrm>
            <a:off x="-3048000" y="2325707"/>
            <a:ext cx="35814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 smtClean="0"/>
              <a:t>      </a:t>
            </a:r>
            <a:endParaRPr lang="en-ZW" sz="2800" dirty="0"/>
          </a:p>
        </p:txBody>
      </p:sp>
      <p:cxnSp>
        <p:nvCxnSpPr>
          <p:cNvPr id="14" name="Straight Connector 13"/>
          <p:cNvCxnSpPr/>
          <p:nvPr/>
        </p:nvCxnSpPr>
        <p:spPr>
          <a:xfrm>
            <a:off x="4159489" y="2687734"/>
            <a:ext cx="457200" cy="457200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23488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500"/>
                            </p:stCondLst>
                            <p:childTnLst>
                              <p:par>
                                <p:cTn id="19" presetID="1" presetClass="entr" presetSubtype="0" fill="hold" nodeType="after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 animBg="1"/>
      <p:bldP spid="11" grpId="0" animBg="1"/>
      <p:bldP spid="1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None/>
            </a:pPr>
            <a:endParaRPr lang="en-ZW" dirty="0"/>
          </a:p>
        </p:txBody>
      </p:sp>
    </p:spTree>
    <p:extLst>
      <p:ext uri="{BB962C8B-B14F-4D97-AF65-F5344CB8AC3E}">
        <p14:creationId xmlns:p14="http://schemas.microsoft.com/office/powerpoint/2010/main" val="3453326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R="0" rtl="0"/>
            <a:endParaRPr lang="en-US" b="1" i="0" u="none" strike="noStrike" baseline="0" smtClean="0">
              <a:latin typeface="Comic Sans MS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77500" lnSpcReduction="20000"/>
          </a:bodyPr>
          <a:lstStyle/>
          <a:p>
            <a:pPr marR="0" lvl="0" rtl="0"/>
            <a:r>
              <a:rPr lang="en-US" b="1" i="0" u="none" strike="noStrike" baseline="0" dirty="0" smtClean="0">
                <a:latin typeface="Comic Sans MS"/>
              </a:rPr>
              <a:t>CATERING:</a:t>
            </a:r>
            <a:r>
              <a:rPr lang="en-US" b="0" i="0" u="none" strike="noStrike" baseline="0" dirty="0" smtClean="0">
                <a:latin typeface="Comic Sans MS"/>
              </a:rPr>
              <a:t>  a caterer is planning a party for 64 people.  The customer has $150 to spend.  A $39 pan of pasta feeds 14 people and a $12 sandwich tray feeds 6 people.  How many pans of pasta and how many sandwich trays should the cater make?</a:t>
            </a:r>
          </a:p>
          <a:p>
            <a:pPr marR="0" lvl="0" rtl="0"/>
            <a:r>
              <a:rPr lang="en-US" b="0" i="0" u="none" strike="noStrike" baseline="0" dirty="0" smtClean="0">
                <a:latin typeface="Comic Sans MS"/>
              </a:rPr>
              <a:t>To raise money for a new football uniforms, your school sells silk-screened T-shirts.  Short sleeve T-shirts cost the school $5 each and are sold for $8 each.  Long sleeve T-shirts cost the school $7 each and are sold for $12 each.  The school spends a total $2500 on T-shirts and sells all of them for $4200.  How many of the short sleeve T-shirts are sold?</a:t>
            </a:r>
          </a:p>
        </p:txBody>
      </p:sp>
    </p:spTree>
    <p:extLst>
      <p:ext uri="{BB962C8B-B14F-4D97-AF65-F5344CB8AC3E}">
        <p14:creationId xmlns:p14="http://schemas.microsoft.com/office/powerpoint/2010/main" val="1956504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1049</TotalTime>
  <Words>566</Words>
  <Application>Microsoft Office PowerPoint</Application>
  <PresentationFormat>On-screen Show (4:3)</PresentationFormat>
  <Paragraphs>90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Chapter 3</vt:lpstr>
      <vt:lpstr>THE SUBSTITUTION METHOD </vt:lpstr>
      <vt:lpstr>THE LINEAR COMBINATION METHOD </vt:lpstr>
      <vt:lpstr>LINEAR SYSTEMS WITH MANY OR NO SOLUTIONS</vt:lpstr>
      <vt:lpstr>Solve the linear system.</vt:lpstr>
      <vt:lpstr>Solve the linear system.</vt:lpstr>
      <vt:lpstr>PowerPoint Presentation</vt:lpstr>
      <vt:lpstr>PowerPoint Presentation</vt:lpstr>
    </vt:vector>
  </TitlesOfParts>
  <Company>Acer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SUBSTITUTION METHOD </dc:title>
  <dc:creator>Sheila</dc:creator>
  <cp:lastModifiedBy>Raja, Sheila</cp:lastModifiedBy>
  <cp:revision>21</cp:revision>
  <dcterms:created xsi:type="dcterms:W3CDTF">2011-11-03T01:48:21Z</dcterms:created>
  <dcterms:modified xsi:type="dcterms:W3CDTF">2011-11-04T21:17:10Z</dcterms:modified>
</cp:coreProperties>
</file>

<file path=docProps/thumbnail.jpeg>
</file>